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62" r:id="rId4"/>
    <p:sldId id="263" r:id="rId5"/>
    <p:sldId id="264" r:id="rId6"/>
    <p:sldId id="265" r:id="rId7"/>
    <p:sldId id="266" r:id="rId8"/>
    <p:sldId id="267" r:id="rId9"/>
    <p:sldId id="268" r:id="rId10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003399"/>
    <a:srgbClr val="336699"/>
    <a:srgbClr val="008080"/>
    <a:srgbClr val="009999"/>
    <a:srgbClr val="FF99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614" autoAdjust="0"/>
    <p:restoredTop sz="90709" autoAdjust="0"/>
  </p:normalViewPr>
  <p:slideViewPr>
    <p:cSldViewPr>
      <p:cViewPr varScale="1">
        <p:scale>
          <a:sx n="121" d="100"/>
          <a:sy n="121" d="100"/>
        </p:scale>
        <p:origin x="-134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r>
              <a:rPr lang="en-US"/>
              <a:t>Simple Distillation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fld id="{DCA349E0-CCC9-4CD4-B4C5-FF53285E6C5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1536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536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536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1536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fld id="{573F0E15-947C-4A28-B0E5-9E0F2DCD911E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98618DF-F785-4D43-87A1-B4ACC4A987A6}" type="slidenum">
              <a:rPr lang="en-US"/>
              <a:pPr/>
              <a:t>1</a:t>
            </a:fld>
            <a:endParaRPr lang="en-US"/>
          </a:p>
        </p:txBody>
      </p:sp>
      <p:sp>
        <p:nvSpPr>
          <p:cNvPr id="24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B718B86-E18B-4484-B12E-62CC25A40368}" type="slidenum">
              <a:rPr lang="en-US"/>
              <a:pPr/>
              <a:t>2</a:t>
            </a:fld>
            <a:endParaRPr lang="en-US"/>
          </a:p>
        </p:txBody>
      </p:sp>
      <p:sp>
        <p:nvSpPr>
          <p:cNvPr id="25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EC3A133-33C7-4E59-940A-A570C0F44760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2BBEB24-1E3E-4CFE-A362-7C07E0AFB60B}" type="slidenum">
              <a:rPr lang="en-US"/>
              <a:pPr/>
              <a:t>4</a:t>
            </a:fld>
            <a:endParaRPr lang="en-US"/>
          </a:p>
        </p:txBody>
      </p:sp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027C2DD-DA5C-4DCB-9C14-F79A8864D3BA}" type="slidenum">
              <a:rPr lang="en-US"/>
              <a:pPr/>
              <a:t>5</a:t>
            </a:fld>
            <a:endParaRPr lang="en-US"/>
          </a:p>
        </p:txBody>
      </p:sp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7D39E3C-DAAA-4BCF-A676-9AC4160D7A16}" type="slidenum">
              <a:rPr lang="en-US"/>
              <a:pPr/>
              <a:t>6</a:t>
            </a:fld>
            <a:endParaRPr lang="en-US"/>
          </a:p>
        </p:txBody>
      </p:sp>
      <p:sp>
        <p:nvSpPr>
          <p:cNvPr id="29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01F4A3B-9131-4274-9737-A4215EE23EA9}" type="slidenum">
              <a:rPr lang="en-US"/>
              <a:pPr/>
              <a:t>7</a:t>
            </a:fld>
            <a:endParaRPr lang="en-US"/>
          </a:p>
        </p:txBody>
      </p:sp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2F765F2-2279-4BDC-88C6-DBABD81B9898}" type="slidenum">
              <a:rPr lang="en-US"/>
              <a:pPr/>
              <a:t>8</a:t>
            </a:fld>
            <a:endParaRPr lang="en-US"/>
          </a:p>
        </p:txBody>
      </p:sp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B040EBE-19CB-470D-8669-389194A93703}" type="slidenum">
              <a:rPr lang="en-US"/>
              <a:pPr/>
              <a:t>9</a:t>
            </a:fld>
            <a:endParaRPr lang="en-US"/>
          </a:p>
        </p:txBody>
      </p:sp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2"/>
          <p:cNvSpPr>
            <a:spLocks noChangeShapeType="1"/>
          </p:cNvSpPr>
          <p:nvPr/>
        </p:nvSpPr>
        <p:spPr bwMode="auto">
          <a:xfrm>
            <a:off x="0" y="1708150"/>
            <a:ext cx="9147175" cy="0"/>
          </a:xfrm>
          <a:prstGeom prst="line">
            <a:avLst/>
          </a:prstGeom>
          <a:noFill/>
          <a:ln w="12700" cap="sq">
            <a:solidFill>
              <a:schemeClr val="bg2"/>
            </a:solidFill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75" name="Arc 3"/>
          <p:cNvSpPr>
            <a:spLocks/>
          </p:cNvSpPr>
          <p:nvPr/>
        </p:nvSpPr>
        <p:spPr bwMode="auto">
          <a:xfrm>
            <a:off x="0" y="842963"/>
            <a:ext cx="2897188" cy="6015037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5400000" scaled="1"/>
          </a:gra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kumimoji="1"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2743200" y="427038"/>
            <a:ext cx="6399213" cy="1524000"/>
          </a:xfrm>
        </p:spPr>
        <p:txBody>
          <a:bodyPr anchor="b"/>
          <a:lstStyle>
            <a:lvl1pPr>
              <a:lnSpc>
                <a:spcPct val="80000"/>
              </a:lnSpc>
              <a:defRPr sz="66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4191000" y="1828800"/>
            <a:ext cx="45720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400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CDEF12FB-88DC-45D4-AFF1-A0A41D4F1EE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AD33D4-6B78-4880-9E80-A616144742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91400" y="609600"/>
            <a:ext cx="15240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19400" y="609600"/>
            <a:ext cx="44196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5279BC2-A7A7-43AA-99E0-2E6EBEC6465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6F1A292-3466-4B81-A904-09F1461036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297ED9-60B6-411D-9DCE-D7A58A1718A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819400" y="1981200"/>
            <a:ext cx="29718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43600" y="1981200"/>
            <a:ext cx="29718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D5D79BF-F381-412D-B1BD-E8B9E0AFE01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3599E3-9CD3-4E60-93D4-CEF4951FF59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160C66-784D-4661-BA14-873A277DC46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C1D41D-F4F8-4310-AE31-66F248BCD37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33AF84-8A2F-47A7-B5C8-D8FF552C6EE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555747-C8BD-410F-AC65-CA9DF335D1B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Arc 2"/>
          <p:cNvSpPr>
            <a:spLocks/>
          </p:cNvSpPr>
          <p:nvPr/>
        </p:nvSpPr>
        <p:spPr bwMode="auto">
          <a:xfrm>
            <a:off x="0" y="842963"/>
            <a:ext cx="2897188" cy="6015037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5400000" scaled="1"/>
          </a:gra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kumimoji="1" lang="en-US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2819400" y="609600"/>
            <a:ext cx="6096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2819400" y="1981200"/>
            <a:ext cx="6096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04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814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104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+mn-lt"/>
              </a:defRPr>
            </a:lvl1pPr>
          </a:lstStyle>
          <a:p>
            <a:fld id="{FD9F662E-AD15-41CE-89A2-A6A1C021415F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2pPr>
      <a:lvl3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3pPr>
      <a:lvl4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4pPr>
      <a:lvl5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5pPr>
      <a:lvl6pPr marL="4572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6pPr>
      <a:lvl7pPr marL="9144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7pPr>
      <a:lvl8pPr marL="13716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8pPr>
      <a:lvl9pPr marL="18288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SzPct val="65000"/>
        <a:buFont typeface="Wingdings" pitchFamily="2" charset="2"/>
        <a:buChar char="u"/>
        <a:defRPr sz="26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«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100000"/>
        <a:buChar char="•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2" name="Rectangle 6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Simple Distillation</a:t>
            </a:r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6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Introduction</a:t>
            </a:r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 pure liquid is recovered from a mixed solution</a:t>
            </a:r>
          </a:p>
          <a:p>
            <a:r>
              <a:rPr lang="en-US" dirty="0"/>
              <a:t>Specific vapor temperature of a liquid is </a:t>
            </a:r>
            <a:r>
              <a:rPr lang="en-US" dirty="0" smtClean="0"/>
              <a:t>observed</a:t>
            </a:r>
          </a:p>
          <a:p>
            <a:r>
              <a:rPr lang="en-US" dirty="0" smtClean="0"/>
              <a:t>Simple distillation is effective for mixtures where vapor pressures are not close to each other.</a:t>
            </a:r>
            <a:endParaRPr lang="en-US" dirty="0"/>
          </a:p>
        </p:txBody>
      </p:sp>
    </p:spTree>
  </p:cSld>
  <p:clrMapOvr>
    <a:masterClrMapping/>
  </p:clrMapOvr>
  <p:transition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6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Demonstration</a:t>
            </a:r>
          </a:p>
        </p:txBody>
      </p:sp>
      <p:sp>
        <p:nvSpPr>
          <p:cNvPr id="10247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buNone/>
            </a:pPr>
            <a:endParaRPr lang="en-US" sz="2400" dirty="0"/>
          </a:p>
          <a:p>
            <a:pPr>
              <a:lnSpc>
                <a:spcPct val="90000"/>
              </a:lnSpc>
            </a:pPr>
            <a:r>
              <a:rPr lang="en-US" sz="2400" dirty="0"/>
              <a:t>When the vapor temperature reaches ~78</a:t>
            </a:r>
            <a:r>
              <a:rPr lang="en-US" sz="2400" dirty="0">
                <a:cs typeface="Arial" charset="0"/>
              </a:rPr>
              <a:t>º the pure ethanol boils since the intermolecular attractions among the molecule have been broken apart and ethanol vapor travels into the condenser</a:t>
            </a:r>
          </a:p>
          <a:p>
            <a:pPr>
              <a:lnSpc>
                <a:spcPct val="90000"/>
              </a:lnSpc>
            </a:pPr>
            <a:r>
              <a:rPr lang="en-US" sz="2400" dirty="0">
                <a:cs typeface="Arial" charset="0"/>
              </a:rPr>
              <a:t>The vapor condenses to pure liquid ethanol in the condenser </a:t>
            </a:r>
            <a:r>
              <a:rPr lang="en-US" sz="2400" dirty="0" smtClean="0">
                <a:cs typeface="Arial" charset="0"/>
              </a:rPr>
              <a:t>and </a:t>
            </a:r>
            <a:r>
              <a:rPr lang="en-US" sz="2400" dirty="0">
                <a:cs typeface="Arial" charset="0"/>
              </a:rPr>
              <a:t>is collected in the receiving flask as the distillate</a:t>
            </a:r>
            <a:endParaRPr lang="en-US" sz="2400" dirty="0"/>
          </a:p>
        </p:txBody>
      </p:sp>
    </p:spTree>
  </p:cSld>
  <p:clrMapOvr>
    <a:masterClrMapping/>
  </p:clrMapOvr>
  <p:transition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7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Concepts</a:t>
            </a:r>
          </a:p>
        </p:txBody>
      </p:sp>
      <p:sp>
        <p:nvSpPr>
          <p:cNvPr id="1127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33400" indent="-533400">
              <a:buFont typeface="Wingdings" pitchFamily="2" charset="2"/>
              <a:buAutoNum type="arabicParenR"/>
            </a:pPr>
            <a:r>
              <a:rPr lang="en-US"/>
              <a:t>Distillation Apparatus</a:t>
            </a:r>
          </a:p>
          <a:p>
            <a:pPr marL="533400" indent="-533400">
              <a:buFont typeface="Wingdings" pitchFamily="2" charset="2"/>
              <a:buAutoNum type="arabicParenR"/>
            </a:pPr>
            <a:r>
              <a:rPr lang="en-US"/>
              <a:t>Purification of Liquids</a:t>
            </a:r>
          </a:p>
          <a:p>
            <a:pPr marL="533400" indent="-533400">
              <a:buFont typeface="Wingdings" pitchFamily="2" charset="2"/>
              <a:buAutoNum type="arabicParenR"/>
            </a:pPr>
            <a:r>
              <a:rPr lang="en-US"/>
              <a:t>Changes of State</a:t>
            </a:r>
          </a:p>
        </p:txBody>
      </p:sp>
    </p:spTree>
  </p:cSld>
  <p:clrMapOvr>
    <a:masterClrMapping/>
  </p:clrMapOvr>
  <p:transition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Distillation Apparatus</a:t>
            </a:r>
          </a:p>
        </p:txBody>
      </p:sp>
      <p:graphicFrame>
        <p:nvGraphicFramePr>
          <p:cNvPr id="12296" name="Object 8"/>
          <p:cNvGraphicFramePr>
            <a:graphicFrameLocks noChangeAspect="1"/>
          </p:cNvGraphicFramePr>
          <p:nvPr/>
        </p:nvGraphicFramePr>
        <p:xfrm>
          <a:off x="3733800" y="1524000"/>
          <a:ext cx="4248150" cy="4991100"/>
        </p:xfrm>
        <a:graphic>
          <a:graphicData uri="http://schemas.openxmlformats.org/presentationml/2006/ole">
            <p:oleObj spid="_x0000_s12296" name="Document" r:id="rId4" imgW="4248000" imgH="4991040" progId="">
              <p:embed/>
            </p:oleObj>
          </a:graphicData>
        </a:graphic>
      </p:graphicFrame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2209800" y="3657600"/>
            <a:ext cx="19812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solidFill>
                  <a:schemeClr val="tx2"/>
                </a:solidFill>
              </a:rPr>
              <a:t>Boiling flask</a:t>
            </a:r>
          </a:p>
        </p:txBody>
      </p:sp>
      <p:sp>
        <p:nvSpPr>
          <p:cNvPr id="12298" name="Line 10"/>
          <p:cNvSpPr>
            <a:spLocks noChangeShapeType="1"/>
          </p:cNvSpPr>
          <p:nvPr/>
        </p:nvSpPr>
        <p:spPr bwMode="auto">
          <a:xfrm>
            <a:off x="3276600" y="4038600"/>
            <a:ext cx="53340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00" name="Rectangle 12"/>
          <p:cNvSpPr>
            <a:spLocks noChangeArrowheads="1"/>
          </p:cNvSpPr>
          <p:nvPr/>
        </p:nvSpPr>
        <p:spPr bwMode="auto">
          <a:xfrm>
            <a:off x="7924800" y="3886200"/>
            <a:ext cx="4562475" cy="1192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800">
                <a:solidFill>
                  <a:schemeClr val="tx2"/>
                </a:solidFill>
              </a:rPr>
              <a:t>Receiving</a:t>
            </a:r>
          </a:p>
          <a:p>
            <a:pPr>
              <a:spcBef>
                <a:spcPct val="50000"/>
              </a:spcBef>
            </a:pPr>
            <a:r>
              <a:rPr lang="en-US" sz="1800">
                <a:solidFill>
                  <a:schemeClr val="tx2"/>
                </a:solidFill>
              </a:rPr>
              <a:t>Flask</a:t>
            </a:r>
          </a:p>
          <a:p>
            <a:pPr>
              <a:spcBef>
                <a:spcPct val="50000"/>
              </a:spcBef>
            </a:pPr>
            <a:endParaRPr lang="en-US" sz="1800">
              <a:solidFill>
                <a:schemeClr val="tx2"/>
              </a:solidFill>
            </a:endParaRPr>
          </a:p>
        </p:txBody>
      </p:sp>
      <p:sp>
        <p:nvSpPr>
          <p:cNvPr id="12302" name="Line 14"/>
          <p:cNvSpPr>
            <a:spLocks noChangeShapeType="1"/>
          </p:cNvSpPr>
          <p:nvPr/>
        </p:nvSpPr>
        <p:spPr bwMode="auto">
          <a:xfrm flipH="1">
            <a:off x="6172200" y="2819400"/>
            <a:ext cx="152400" cy="4572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03" name="Text Box 15"/>
          <p:cNvSpPr txBox="1">
            <a:spLocks noChangeArrowheads="1"/>
          </p:cNvSpPr>
          <p:nvPr/>
        </p:nvSpPr>
        <p:spPr bwMode="auto">
          <a:xfrm>
            <a:off x="5943600" y="2438400"/>
            <a:ext cx="11620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tx2"/>
                </a:solidFill>
              </a:rPr>
              <a:t>Condenser</a:t>
            </a:r>
          </a:p>
        </p:txBody>
      </p:sp>
      <p:sp>
        <p:nvSpPr>
          <p:cNvPr id="12304" name="Text Box 16"/>
          <p:cNvSpPr txBox="1">
            <a:spLocks noChangeArrowheads="1"/>
          </p:cNvSpPr>
          <p:nvPr/>
        </p:nvSpPr>
        <p:spPr bwMode="auto">
          <a:xfrm>
            <a:off x="2286000" y="2971800"/>
            <a:ext cx="11049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tx2"/>
                </a:solidFill>
              </a:rPr>
              <a:t>Still Head</a:t>
            </a:r>
          </a:p>
        </p:txBody>
      </p:sp>
      <p:sp>
        <p:nvSpPr>
          <p:cNvPr id="12305" name="Line 17"/>
          <p:cNvSpPr>
            <a:spLocks noChangeShapeType="1"/>
          </p:cNvSpPr>
          <p:nvPr/>
        </p:nvSpPr>
        <p:spPr bwMode="auto">
          <a:xfrm>
            <a:off x="3429000" y="3124200"/>
            <a:ext cx="762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06" name="Text Box 18"/>
          <p:cNvSpPr txBox="1">
            <a:spLocks noChangeArrowheads="1"/>
          </p:cNvSpPr>
          <p:nvPr/>
        </p:nvSpPr>
        <p:spPr bwMode="auto">
          <a:xfrm>
            <a:off x="2057400" y="2057400"/>
            <a:ext cx="14287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tx2"/>
                </a:solidFill>
              </a:rPr>
              <a:t>Thermometer</a:t>
            </a:r>
          </a:p>
        </p:txBody>
      </p:sp>
      <p:sp>
        <p:nvSpPr>
          <p:cNvPr id="12307" name="Line 19"/>
          <p:cNvSpPr>
            <a:spLocks noChangeShapeType="1"/>
          </p:cNvSpPr>
          <p:nvPr/>
        </p:nvSpPr>
        <p:spPr bwMode="auto">
          <a:xfrm>
            <a:off x="3657600" y="2209800"/>
            <a:ext cx="609600" cy="609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08" name="Text Box 20"/>
          <p:cNvSpPr txBox="1">
            <a:spLocks noChangeArrowheads="1"/>
          </p:cNvSpPr>
          <p:nvPr/>
        </p:nvSpPr>
        <p:spPr bwMode="auto">
          <a:xfrm>
            <a:off x="2971800" y="5102225"/>
            <a:ext cx="6159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800">
                <a:solidFill>
                  <a:schemeClr val="tx2"/>
                </a:solidFill>
              </a:rPr>
              <a:t>Heat</a:t>
            </a:r>
          </a:p>
        </p:txBody>
      </p:sp>
      <p:sp>
        <p:nvSpPr>
          <p:cNvPr id="12309" name="Line 21"/>
          <p:cNvSpPr>
            <a:spLocks noChangeShapeType="1"/>
          </p:cNvSpPr>
          <p:nvPr/>
        </p:nvSpPr>
        <p:spPr bwMode="auto">
          <a:xfrm>
            <a:off x="3810000" y="5257800"/>
            <a:ext cx="381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10" name="Line 22"/>
          <p:cNvSpPr>
            <a:spLocks noChangeShapeType="1"/>
          </p:cNvSpPr>
          <p:nvPr/>
        </p:nvSpPr>
        <p:spPr bwMode="auto">
          <a:xfrm flipH="1">
            <a:off x="8153400" y="4800600"/>
            <a:ext cx="22860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12" name="Rectangle 24"/>
          <p:cNvSpPr>
            <a:spLocks noChangeArrowheads="1"/>
          </p:cNvSpPr>
          <p:nvPr/>
        </p:nvSpPr>
        <p:spPr bwMode="auto">
          <a:xfrm>
            <a:off x="5181600" y="4343400"/>
            <a:ext cx="1360488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600">
                <a:solidFill>
                  <a:schemeClr val="tx2"/>
                </a:solidFill>
              </a:rPr>
              <a:t>Out  Water  In</a:t>
            </a:r>
          </a:p>
        </p:txBody>
      </p:sp>
      <p:sp>
        <p:nvSpPr>
          <p:cNvPr id="12313" name="Line 25"/>
          <p:cNvSpPr>
            <a:spLocks noChangeShapeType="1"/>
          </p:cNvSpPr>
          <p:nvPr/>
        </p:nvSpPr>
        <p:spPr bwMode="auto">
          <a:xfrm flipV="1">
            <a:off x="5410200" y="3886200"/>
            <a:ext cx="0" cy="304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14" name="Line 26"/>
          <p:cNvSpPr>
            <a:spLocks noChangeShapeType="1"/>
          </p:cNvSpPr>
          <p:nvPr/>
        </p:nvSpPr>
        <p:spPr bwMode="auto">
          <a:xfrm flipV="1">
            <a:off x="6324600" y="4038600"/>
            <a:ext cx="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2315" name="Text Box 27"/>
          <p:cNvSpPr txBox="1">
            <a:spLocks noChangeArrowheads="1"/>
          </p:cNvSpPr>
          <p:nvPr/>
        </p:nvSpPr>
        <p:spPr bwMode="auto">
          <a:xfrm>
            <a:off x="5029200" y="5105400"/>
            <a:ext cx="122237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600">
                <a:solidFill>
                  <a:schemeClr val="tx2"/>
                </a:solidFill>
              </a:rPr>
              <a:t>Boiling</a:t>
            </a:r>
            <a:r>
              <a:rPr lang="en-US"/>
              <a:t> </a:t>
            </a:r>
            <a:r>
              <a:rPr lang="en-US" sz="1600">
                <a:solidFill>
                  <a:schemeClr val="tx2"/>
                </a:solidFill>
              </a:rPr>
              <a:t>chip</a:t>
            </a:r>
          </a:p>
        </p:txBody>
      </p:sp>
      <p:sp>
        <p:nvSpPr>
          <p:cNvPr id="12316" name="Line 28"/>
          <p:cNvSpPr>
            <a:spLocks noChangeShapeType="1"/>
          </p:cNvSpPr>
          <p:nvPr/>
        </p:nvSpPr>
        <p:spPr bwMode="auto">
          <a:xfrm flipH="1" flipV="1">
            <a:off x="4648200" y="4876800"/>
            <a:ext cx="533400" cy="2286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Purification of Liquids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600" dirty="0"/>
              <a:t>When a solution reaches the boiling point of a constituent, the substance will vaporize.</a:t>
            </a:r>
          </a:p>
          <a:p>
            <a:r>
              <a:rPr lang="en-US" sz="2600" dirty="0"/>
              <a:t>When the vapors of the substance reach the condenser, they cool and condense into pure liquid.</a:t>
            </a:r>
          </a:p>
          <a:p>
            <a:r>
              <a:rPr lang="en-US" sz="2600" dirty="0"/>
              <a:t>The pure liquid is collected in the receiving flask until the solution stops </a:t>
            </a:r>
            <a:r>
              <a:rPr lang="en-US" sz="2600" dirty="0" smtClean="0"/>
              <a:t>boiling</a:t>
            </a:r>
          </a:p>
          <a:p>
            <a:r>
              <a:rPr lang="en-US" sz="2600" dirty="0" smtClean="0"/>
              <a:t>What about </a:t>
            </a:r>
            <a:r>
              <a:rPr lang="en-US" sz="2600" dirty="0" err="1" smtClean="0"/>
              <a:t>Relux</a:t>
            </a:r>
            <a:r>
              <a:rPr lang="en-US" sz="2600" dirty="0" smtClean="0"/>
              <a:t>?</a:t>
            </a:r>
            <a:endParaRPr lang="en-US" sz="26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Vapor Condensation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The pure liquid vaporizes at a specific temperature for the substance – the boiling point.</a:t>
            </a:r>
          </a:p>
          <a:p>
            <a:r>
              <a:rPr lang="en-US" dirty="0"/>
              <a:t>Cool water is run through the condenser to cool the vapor below its boiling point</a:t>
            </a:r>
          </a:p>
          <a:p>
            <a:r>
              <a:rPr lang="en-US" dirty="0"/>
              <a:t>A phase change is </a:t>
            </a:r>
            <a:r>
              <a:rPr lang="en-US" dirty="0" smtClean="0"/>
              <a:t>demonstrated</a:t>
            </a:r>
          </a:p>
          <a:p>
            <a:pPr lvl="1"/>
            <a:r>
              <a:rPr lang="en-US" dirty="0" smtClean="0"/>
              <a:t>Latent Heat </a:t>
            </a:r>
            <a:r>
              <a:rPr lang="en-US" dirty="0" err="1" smtClean="0"/>
              <a:t>vs</a:t>
            </a:r>
            <a:r>
              <a:rPr lang="en-US" dirty="0" smtClean="0"/>
              <a:t> Sensible Heat?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Conclusions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Any mixed solutions can be purified with simple and fractional distillations</a:t>
            </a:r>
          </a:p>
          <a:p>
            <a:r>
              <a:rPr lang="en-US"/>
              <a:t>Distillation is a very important method to purify and separate liquids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Comments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Rhodamine salts are a fluorescing dye and have been used in lasers.</a:t>
            </a:r>
          </a:p>
          <a:p>
            <a:r>
              <a:rPr lang="en-US"/>
              <a:t>Ethanol is a common solvent.</a:t>
            </a:r>
          </a:p>
          <a:p>
            <a:r>
              <a:rPr lang="en-US"/>
              <a:t>Boiling chips prevent “bumping” of the solution.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Generic">
  <a:themeElements>
    <a:clrScheme name="Generic 1">
      <a:dk1>
        <a:srgbClr val="800000"/>
      </a:dk1>
      <a:lt1>
        <a:srgbClr val="FFFFFF"/>
      </a:lt1>
      <a:dk2>
        <a:srgbClr val="000000"/>
      </a:dk2>
      <a:lt2>
        <a:srgbClr val="FFFFCC"/>
      </a:lt2>
      <a:accent1>
        <a:srgbClr val="777777"/>
      </a:accent1>
      <a:accent2>
        <a:srgbClr val="0033CC"/>
      </a:accent2>
      <a:accent3>
        <a:srgbClr val="AAAAAA"/>
      </a:accent3>
      <a:accent4>
        <a:srgbClr val="DADADA"/>
      </a:accent4>
      <a:accent5>
        <a:srgbClr val="BDBDBD"/>
      </a:accent5>
      <a:accent6>
        <a:srgbClr val="002DB9"/>
      </a:accent6>
      <a:hlink>
        <a:srgbClr val="800000"/>
      </a:hlink>
      <a:folHlink>
        <a:srgbClr val="660066"/>
      </a:folHlink>
    </a:clrScheme>
    <a:fontScheme name="Generic">
      <a:majorFont>
        <a:latin typeface="Arial Narrow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Generic 1">
        <a:dk1>
          <a:srgbClr val="800000"/>
        </a:dk1>
        <a:lt1>
          <a:srgbClr val="FFFFFF"/>
        </a:lt1>
        <a:dk2>
          <a:srgbClr val="000000"/>
        </a:dk2>
        <a:lt2>
          <a:srgbClr val="FFFFCC"/>
        </a:lt2>
        <a:accent1>
          <a:srgbClr val="777777"/>
        </a:accent1>
        <a:accent2>
          <a:srgbClr val="0033CC"/>
        </a:accent2>
        <a:accent3>
          <a:srgbClr val="AAAAAA"/>
        </a:accent3>
        <a:accent4>
          <a:srgbClr val="DADADA"/>
        </a:accent4>
        <a:accent5>
          <a:srgbClr val="BDBDBD"/>
        </a:accent5>
        <a:accent6>
          <a:srgbClr val="002DB9"/>
        </a:accent6>
        <a:hlink>
          <a:srgbClr val="800000"/>
        </a:hlink>
        <a:folHlink>
          <a:srgbClr val="6600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eneric 2">
        <a:dk1>
          <a:srgbClr val="009999"/>
        </a:dk1>
        <a:lt1>
          <a:srgbClr val="FFFFFF"/>
        </a:lt1>
        <a:dk2>
          <a:srgbClr val="336699"/>
        </a:dk2>
        <a:lt2>
          <a:srgbClr val="010000"/>
        </a:lt2>
        <a:accent1>
          <a:srgbClr val="CCECFF"/>
        </a:accent1>
        <a:accent2>
          <a:srgbClr val="FFFFCC"/>
        </a:accent2>
        <a:accent3>
          <a:srgbClr val="FFFFFF"/>
        </a:accent3>
        <a:accent4>
          <a:srgbClr val="008282"/>
        </a:accent4>
        <a:accent5>
          <a:srgbClr val="E2F4FF"/>
        </a:accent5>
        <a:accent6>
          <a:srgbClr val="E7E7B9"/>
        </a:accent6>
        <a:hlink>
          <a:srgbClr val="FF9966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eneric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C0C0C0"/>
        </a:accent1>
        <a:accent2>
          <a:srgbClr val="DDDDDD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C8C8C8"/>
        </a:accent6>
        <a:hlink>
          <a:srgbClr val="5F5F5F"/>
        </a:hlink>
        <a:folHlink>
          <a:srgbClr val="DDDDDD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Office\Templates\1033\Generic.pot</Template>
  <TotalTime>229</TotalTime>
  <Words>272</Words>
  <Application>Microsoft Office PowerPoint</Application>
  <PresentationFormat>On-screen Show (4:3)</PresentationFormat>
  <Paragraphs>49</Paragraphs>
  <Slides>9</Slides>
  <Notes>9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1" baseType="lpstr">
      <vt:lpstr>Generic</vt:lpstr>
      <vt:lpstr>Document</vt:lpstr>
      <vt:lpstr>Simple Distillation</vt:lpstr>
      <vt:lpstr>Introduction</vt:lpstr>
      <vt:lpstr>Demonstration</vt:lpstr>
      <vt:lpstr>Concepts</vt:lpstr>
      <vt:lpstr>Distillation Apparatus</vt:lpstr>
      <vt:lpstr>Purification of Liquids</vt:lpstr>
      <vt:lpstr>Vapor Condensation</vt:lpstr>
      <vt:lpstr>Conclusions</vt:lpstr>
      <vt:lpstr>Comments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 </cp:lastModifiedBy>
  <cp:revision>14</cp:revision>
  <cp:lastPrinted>1601-01-01T00:00:00Z</cp:lastPrinted>
  <dcterms:created xsi:type="dcterms:W3CDTF">1601-01-01T00:00:00Z</dcterms:created>
  <dcterms:modified xsi:type="dcterms:W3CDTF">2011-01-12T15:17:14Z</dcterms:modified>
</cp:coreProperties>
</file>

<file path=docProps/thumbnail.jpeg>
</file>